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Asap SemiBold"/>
      <p:regular r:id="rId49"/>
      <p:bold r:id="rId50"/>
      <p:italic r:id="rId51"/>
      <p:boldItalic r:id="rId52"/>
    </p:embeddedFont>
    <p:embeddedFont>
      <p:font typeface="Asap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613">
          <p15:clr>
            <a:srgbClr val="747775"/>
          </p15:clr>
        </p15:guide>
        <p15:guide id="2" orient="horz" pos="432">
          <p15:clr>
            <a:srgbClr val="747775"/>
          </p15:clr>
        </p15:guide>
        <p15:guide id="3" orient="horz" pos="648">
          <p15:clr>
            <a:srgbClr val="747775"/>
          </p15:clr>
        </p15:guide>
        <p15:guide id="4" pos="150">
          <p15:clr>
            <a:srgbClr val="747775"/>
          </p15:clr>
        </p15:guide>
        <p15:guide id="5" orient="horz" pos="144">
          <p15:clr>
            <a:srgbClr val="747775"/>
          </p15:clr>
        </p15:guide>
        <p15:guide id="6" pos="2880">
          <p15:clr>
            <a:srgbClr val="747775"/>
          </p15:clr>
        </p15:guide>
        <p15:guide id="7" orient="horz" pos="2526">
          <p15:clr>
            <a:srgbClr val="747775"/>
          </p15:clr>
        </p15:guide>
        <p15:guide id="8" pos="1656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örg Steineman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613"/>
        <p:guide pos="432" orient="horz"/>
        <p:guide pos="648" orient="horz"/>
        <p:guide pos="150"/>
        <p:guide pos="144" orient="horz"/>
        <p:guide pos="2880"/>
        <p:guide pos="2526" orient="horz"/>
        <p:guide pos="16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AsapSemiBol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sapSemiBold-italic.fntdata"/><Relationship Id="rId50" Type="http://schemas.openxmlformats.org/officeDocument/2006/relationships/font" Target="fonts/AsapSemiBold-bold.fntdata"/><Relationship Id="rId53" Type="http://schemas.openxmlformats.org/officeDocument/2006/relationships/font" Target="fonts/Asap-regular.fntdata"/><Relationship Id="rId52" Type="http://schemas.openxmlformats.org/officeDocument/2006/relationships/font" Target="fonts/AsapSemiBold-boldItalic.fntdata"/><Relationship Id="rId11" Type="http://schemas.openxmlformats.org/officeDocument/2006/relationships/slide" Target="slides/slide4.xml"/><Relationship Id="rId55" Type="http://schemas.openxmlformats.org/officeDocument/2006/relationships/font" Target="fonts/Asap-italic.fntdata"/><Relationship Id="rId10" Type="http://schemas.openxmlformats.org/officeDocument/2006/relationships/slide" Target="slides/slide3.xml"/><Relationship Id="rId54" Type="http://schemas.openxmlformats.org/officeDocument/2006/relationships/font" Target="fonts/Asap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Asap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19T18:44:48.161">
    <p:pos x="6000" y="0"/>
    <p:text>Vor dieser Folie bitte auf der Tonebene eine längere Pause einfügen.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2682a99a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2682a99a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8fde43042_1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8fde43042_1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8fde43042_1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8fde43042_1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8fde43042_1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8fde43042_1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8fde43042_1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8fde43042_1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94523a12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94523a12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94523a12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94523a12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94523a12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94523a12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94523a12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94523a12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94523a12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94523a12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94523a124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94523a12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58fde430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358fde430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94523a124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94523a124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94523a12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94523a12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94523a124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94523a124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94523a12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94523a12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94523a124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94523a124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94523a124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94523a124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94523a124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94523a124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94523a124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94523a124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94523a124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94523a124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94523a124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94523a124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427036b4f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3427036b4f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94523a124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94523a124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59efe36e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59efe36e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98cbf4a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98cbf4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59efe36e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59efe36e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4085ff01e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4085ff01e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8fde4304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8fde4304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8fde43042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8fde43042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631ec77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631ec77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8fde43042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8fde43042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8fde43042_1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8fde43042_1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NQDkmJcY7nMgD43ctsN3Iuut8YYQ0Kk/view" TargetMode="External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Relationship Id="rId4" Type="http://schemas.openxmlformats.org/officeDocument/2006/relationships/image" Target="../media/image2.png"/><Relationship Id="rId5" Type="http://schemas.openxmlformats.org/officeDocument/2006/relationships/image" Target="../media/image7.gif"/><Relationship Id="rId6" Type="http://schemas.openxmlformats.org/officeDocument/2006/relationships/hyperlink" Target="http://drive.google.com/file/d/1GwzJwlqk8LEWGgcMDw2AdhAyYmTcMk_w/view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gif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gif"/><Relationship Id="rId4" Type="http://schemas.openxmlformats.org/officeDocument/2006/relationships/hyperlink" Target="https://www.svgrepo.com/" TargetMode="External"/><Relationship Id="rId9" Type="http://schemas.openxmlformats.org/officeDocument/2006/relationships/hyperlink" Target="https://www.svgrepo.com/svg/217218/alien" TargetMode="External"/><Relationship Id="rId5" Type="http://schemas.openxmlformats.org/officeDocument/2006/relationships/hyperlink" Target="https://creativecommons.org/publicdomain/zero/1.0/deed.de" TargetMode="External"/><Relationship Id="rId6" Type="http://schemas.openxmlformats.org/officeDocument/2006/relationships/hyperlink" Target="https://www.svgrepo.com/" TargetMode="External"/><Relationship Id="rId7" Type="http://schemas.openxmlformats.org/officeDocument/2006/relationships/hyperlink" Target="https://www.svgrepo.com/svg/217250/robot" TargetMode="External"/><Relationship Id="rId8" Type="http://schemas.openxmlformats.org/officeDocument/2006/relationships/hyperlink" Target="https://www.svgrepo.com/svg/217210/alien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Relationship Id="rId4" Type="http://schemas.openxmlformats.org/officeDocument/2006/relationships/image" Target="../media/image2.png"/><Relationship Id="rId5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4.jpg"/><Relationship Id="rId5" Type="http://schemas.openxmlformats.org/officeDocument/2006/relationships/image" Target="../media/image9.png"/><Relationship Id="rId6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NLQ-Intro-1-V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235650" y="1143000"/>
            <a:ext cx="86727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Kern: KI simuliert intelligentes Verhalten durch Lernen aus Daten.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Anwendungsbreite: Von einfachen Assistenzsystemen (Rechtschreibprüfung, Routenplanung) bis zu komplexen generativen KIs.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Verbindung zum Datenschutz: Die Abhängigkeit von Daten macht Datenschutz zu einem zentralen Thema bei KI.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 Was ist KI?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247125" y="890275"/>
            <a:ext cx="3706200" cy="2001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Trainingsdaten</a:t>
            </a:r>
            <a:endParaRPr b="1"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Definition: ursprüngliche „Fütterung“ des Modells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Quellen: große Datenmengen (Internet, Bilder</a:t>
            </a: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, Datenbanken)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Inhalt: kann personenbezogene Daten enthalten (Texte, Fotos)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Verantwortung: liegt bei KI-Herstellern (z.B. OpenAI oder Mistral)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Zeitpunkt: vor dem eigentlichen Einsatz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43850" y="2986275"/>
            <a:ext cx="3706200" cy="2064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Nutzungsdaten</a:t>
            </a:r>
            <a:endParaRPr b="1"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(Relevanter für Nutzende)</a:t>
            </a:r>
            <a:endParaRPr b="1"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Entstehung: durch Eingaben (Prompts) bei der Nutzung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Beispiele für Prompts: Fragen, Texte, Tabellen, Bilder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Verarbeitung: werden verarbeitet und oft an Anbieter-Server übermittelt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Risiko: personenbezogene Daten verlassen die lokale Umgebung 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087900" y="890275"/>
            <a:ext cx="4824300" cy="2001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Personenbezogene Daten</a:t>
            </a:r>
            <a:endParaRPr b="1"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Definition: Infos zu identifizierter/identifizierbarer Person (Name, Foto, Stimme, IP etc.)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Kontext-Beispiele: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69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○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Schule: Leistungen von Schülerinnen und Schülern, Bewertungen, handschriftliche Texte oder Sprache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69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○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Verwaltung: Personalakten, Protokolle, interne Vorgänge.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270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</a:t>
            </a: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echtlicher Rahmen: gleiche Maßstäbe für Schule und Verwaltung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270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Achtung: personenbeziehbare Daten! → scheinbar neutrale Daten → durch Kombination Rückschluss auf Personen möglich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077600" y="2986275"/>
            <a:ext cx="4824300" cy="2064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Beispiele: Risiken bei der Dateneingabe durch Nutzer</a:t>
            </a:r>
            <a:endParaRPr b="1"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Beispiel 1 (Schule): Lehrkraft gibt Text zur Leistung eines Schülers </a:t>
            </a:r>
            <a:b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oder einer Schülerin ein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Beispiel 2 (Verwaltung): Sachbearbeitende gibt internen Vermerk ein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verstecktes Risiko: auch anonymisierter Text kann Personenbezug enthalten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11557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sap"/>
              <a:buChar char="●"/>
            </a:pP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z</a:t>
            </a:r>
            <a:r>
              <a:rPr lang="en" sz="11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usätzliches Risiko: automatische Übermittlung von Metadaten (Zeitpunkt, IP, Standort)</a:t>
            </a:r>
            <a:endParaRPr sz="11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 Welche Daten fließen in KI-Systeme ein?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/>
        </p:nvSpPr>
        <p:spPr>
          <a:xfrm>
            <a:off x="238025" y="1035750"/>
            <a:ext cx="8672700" cy="2975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Zentrale Empfehlungen</a:t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→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Kernbotschaft: keine personenbezogenen Daten in KI eingeben!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→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konkret vermeiden: handschriftliches, Stimmaufnahmen, Fotos, Arbeitsmaterialien mit direktem Personenbezug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Besondere Sensibilität</a:t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→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Daten von Kindern/Jugendlichen sind besonders geschützt.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→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Anbieter-Regelungen: oft Altersgrenzen (13/16 J.), oft keine Konten für Minderjährige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Vorgabe für Institutionen (Schulen, Verwaltung)</a:t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→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Nur datenschutzkonforme KI-Lösungen einsetzen!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 Welche Daten fließen in KI-Systeme ein?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1173450" y="1043455"/>
            <a:ext cx="5273100" cy="11154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4570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Risiko 1: fehlerhafte Ausgaben</a:t>
            </a:r>
            <a:endParaRPr b="1" sz="13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Halluzinationen: KI „erfindet“ überzeugend klingende „Fakten“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Gefahr im Alltag: ungeprüfte Übernahme von Fehlern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erhöhtes Risiko bei Verarbeitung personenbezogener Daten</a:t>
            </a:r>
            <a:endParaRPr b="1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935450" y="2258889"/>
            <a:ext cx="5273100" cy="1291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4570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Risiko 2: Datenschutzrelevanz / -verletzungen</a:t>
            </a:r>
            <a:endParaRPr b="1" sz="13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Beispiel Chatbot: gibt reale Namen/Ereignisse aus Trainingsdaten preis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Beispiel Verwaltung: falsche Kombination der Daten von Schülerinnen und Schülern in Elternbriefen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Konsequenzen: potenzieller DSGVO-Verstoß, Vertrauensverlust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2697450" y="3659842"/>
            <a:ext cx="5273100" cy="11154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4570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Risiko 3: Bias (Vorurteile)</a:t>
            </a:r>
            <a:endParaRPr b="1" sz="13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Beispiel Schule: Bevorzugung/Benachteiligung bei Textbewertung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Konsequenzen: fehlerhafte Verarbeitung persönlicher Daten (Datenschutz), ethische Fragen (Fairness, Diskriminierung)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 Was kommt heraus – KI-Output und welche Risiken gibt es?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235650" y="1029160"/>
            <a:ext cx="86727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Menschliche Verantwortung für KI-Output</a:t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Handlungsanweisung: KI-Ergebnisse nicht ungeprüft übernehmen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Warnung: Filter der Anbieter bieten keine absolute Sicherheit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3359" lvl="0" marL="36576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Feststellung: Fehler oder Verstöße jederzeit möglich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38025" y="2910253"/>
            <a:ext cx="8672700" cy="1114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801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Fazit zum Umgang mit KI-Ausgaben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Notwendigkeit: kritische Betrachtung &amp; datenschutzkonformer Einsatz 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Bedingung für sicheren Nutzen: Kombination aus Fachwissen, Verantwortung, Recht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 Was kommt heraus – KI-Output und welche Risiken gibt es?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238025" y="1025404"/>
            <a:ext cx="86727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Datenschutz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Hauptprinzipien DSGVO:</a:t>
            </a:r>
            <a:b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</a:b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1. Rechtmäßigkeit, Fairness, Transparenz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2. Zweckbindung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3. Datenminimierung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4. Richtigkeit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5. Speicherbegrenzung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6. Integrität und Vertraulichkeit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7. Rechenschaftspflicht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 Zentrale rechtliche Grundlagen für die Nutzung von KI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/>
        </p:nvSpPr>
        <p:spPr>
          <a:xfrm>
            <a:off x="238025" y="1025404"/>
            <a:ext cx="8672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Datenschutz: Rechtmäßigkeit, Fairness, Transparenz</a:t>
            </a:r>
            <a:endParaRPr b="1" sz="15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54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ap"/>
              <a:buChar char="➔"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Rechtsgrundlage &amp; Einwilligung</a:t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Kernforderung: jede Datenverarbeitung braucht gesetzliche Grundlage ODER </a:t>
            </a: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gültige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Einwilligung (Absprache mit Rechtsexperten oder -expertinnen)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Problem bei KI-Diensten: oft keine klare gesetzliche Regelung vorhanden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Empfehlung für Schulen: möglichst Lösungen ohne personenbezogene Daten von Schülerinnen und Schülern / ohne komplizierte Einwilligungen 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bei KI gilt: </a:t>
            </a: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KEINE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personenbezogenen oder -beziehbaren Daten in KI-Systeme eingeben, wenn der Server außerhalb der eigenen Einrichtung steht, bzw. nicht von der Schule betrieben wird.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 Zentrale rechtliche Grundlagen für die Nutzung von KI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/>
        </p:nvSpPr>
        <p:spPr>
          <a:xfrm>
            <a:off x="235650" y="1029160"/>
            <a:ext cx="8672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Datenschutz: Rechtmäßigkeit, Rechenschaftspflicht</a:t>
            </a:r>
            <a:endParaRPr b="1" sz="15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54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ap"/>
              <a:buChar char="➔"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Vertragliche Absicherung (Auftragsverarbeitung)</a:t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Notwendigkeit: erforderlich, wenn externe Anbieter z.B. Daten von Schülerinnen und Schülern verarbeiten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Zweck des Vertrags (DPA): Verarbeitung erfolgt nach Anweisung und DSGVO-konform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➢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Vorteil für Schule &amp; Verwaltung : Erfüllung der Rechenschaftspflicht (Nachweis der DSGVO-Einhaltung)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oft keine individuellen Verträge (DPAs) mit KI-Anbietern (z.B. OpenAI) möglich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Empfehlung: Frontend-Anbieter nutzen (z.B. fobizz, SchulKI), ABER keine personenbezogenen Daten in die KI eingeben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 Zentrale rechtliche Grundlagen für die Nutzung von KI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235650" y="1025404"/>
            <a:ext cx="8672700" cy="3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Datenschutz: Transparenz</a:t>
            </a:r>
            <a:endParaRPr b="1" sz="15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54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ap"/>
              <a:buChar char="➔"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Prinzip der Transparenz</a:t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Kernforderung: klare Information an betroffene Personen über Art und Weise der Datenverarbeitung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Verbundene Rechte: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➢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Auskunft über gespeicherte Daten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➢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Recht auf Löschung 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auch ohne Antrag, wenn unzulässig verarbeitet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Herausforderung bei KI: geringe Transparenz der Systeme („Black Box“)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Konsequenz: keine Eingabe personenbezogener Daten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Konsequenz: besondere Vorsicht bei KI-Einsatz geboten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speziell bei KI: zusätzliche Transparenz erforderlich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00"/>
              <a:buFont typeface="Asap"/>
              <a:buChar char="➢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Einsatz muss immer offen kommuniziert werden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 Zentrale rechtliche Grundlagen für die Nutzung von KI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238025" y="1029160"/>
            <a:ext cx="86727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Datenschutz: Zweckbindung und Datenminimierung</a:t>
            </a:r>
            <a:endParaRPr b="1" sz="15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ap"/>
              <a:buChar char="➔"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Prinzip der Zweckbindung</a:t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Regel: Daten dürfen nur für den ursprünglichen Zweck verwendet werden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Beispiel Schule: erhobene Daten von Schülerinnen und Schülern nur für schulische Zwecke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Problem bei KI: Weitergabe an KI (z.B. für Profile) = neuer Zweck → braucht neue Rechtsgrundlage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ap"/>
              <a:buChar char="➔"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Verbundenes Prinzip: Datenminimierung</a:t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Von Anfang an nur unbedingt nötige Daten sammeln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 Zentrale rechtliche Grundlagen für die Nutzung von KI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>
            <p:ph type="ctrTitle"/>
          </p:nvPr>
        </p:nvSpPr>
        <p:spPr>
          <a:xfrm>
            <a:off x="1772388" y="1526425"/>
            <a:ext cx="55992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sap"/>
                <a:ea typeface="Asap"/>
                <a:cs typeface="Asap"/>
                <a:sym typeface="Asap"/>
              </a:rPr>
              <a:t>KI und Datenschutz in Schule und Verwaltung</a:t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3223200" y="1149025"/>
            <a:ext cx="2697600" cy="3774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Einführung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3" name="Google Shape;33;p10"/>
          <p:cNvGrpSpPr/>
          <p:nvPr/>
        </p:nvGrpSpPr>
        <p:grpSpPr>
          <a:xfrm>
            <a:off x="3401552" y="2169054"/>
            <a:ext cx="3230424" cy="2974451"/>
            <a:chOff x="1648713" y="2169050"/>
            <a:chExt cx="3230424" cy="2974451"/>
          </a:xfrm>
        </p:grpSpPr>
        <p:pic>
          <p:nvPicPr>
            <p:cNvPr id="34" name="Google Shape;34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" name="Google Shape;36;p10" title="M1.1-5 Einführung - Datenschutz__Gesamtes_Audio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:pu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238025" y="1029160"/>
            <a:ext cx="8745000" cy="3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Die Europäische Verordnung über künstliche Intelligenz: der „EU AI Act“ </a:t>
            </a: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(Stand: März 2025)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Ansatz: Einteilung von KI-Anwendungen nach </a:t>
            </a:r>
            <a:r>
              <a:rPr b="1" lang="en">
                <a:latin typeface="Asap"/>
                <a:ea typeface="Asap"/>
                <a:cs typeface="Asap"/>
                <a:sym typeface="Asap"/>
              </a:rPr>
              <a:t>Risiko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D83729"/>
              </a:buClr>
              <a:buSzPts val="1400"/>
              <a:buFont typeface="Asap"/>
              <a:buChar char="●"/>
            </a:pPr>
            <a:r>
              <a:rPr b="1" lang="en">
                <a:solidFill>
                  <a:srgbClr val="D83729"/>
                </a:solidFill>
                <a:latin typeface="Asap"/>
                <a:ea typeface="Asap"/>
                <a:cs typeface="Asap"/>
                <a:sym typeface="Asap"/>
              </a:rPr>
              <a:t>Hochrisiko:</a:t>
            </a:r>
            <a:endParaRPr b="1">
              <a:solidFill>
                <a:srgbClr val="D8372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Bildung: Bewertung von Leistungen oder bei Erstellung von Profilen 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Verwaltung: automatisierte Vergabe von Sozialleistungen</a:t>
            </a:r>
            <a:r>
              <a:rPr b="1" lang="en">
                <a:latin typeface="Asap"/>
                <a:ea typeface="Asap"/>
                <a:cs typeface="Asap"/>
                <a:sym typeface="Asap"/>
              </a:rPr>
              <a:t> 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Bedeutung der Einstufung: </a:t>
            </a:r>
            <a:r>
              <a:rPr b="1" lang="en">
                <a:latin typeface="Asap"/>
                <a:ea typeface="Asap"/>
                <a:cs typeface="Asap"/>
                <a:sym typeface="Asap"/>
              </a:rPr>
              <a:t>Systeme unterliegen besonders strengen Regeln</a:t>
            </a:r>
            <a:r>
              <a:rPr lang="en">
                <a:latin typeface="Asap"/>
                <a:ea typeface="Asap"/>
                <a:cs typeface="Asap"/>
                <a:sym typeface="Asap"/>
              </a:rPr>
              <a:t> 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Anforderungen an Hochrisiko-Systeme: 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sap"/>
              <a:buChar char="■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Transparenz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sap"/>
              <a:buChar char="■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Genauigkeit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sap"/>
              <a:buChar char="■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menschliche Kontrolle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sap"/>
              <a:buChar char="■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Datensicherheit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 Zentrale rechtliche Grundlagen für die Nutzung von KI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/>
        </p:nvSpPr>
        <p:spPr>
          <a:xfrm>
            <a:off x="238025" y="1028414"/>
            <a:ext cx="88029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Die Europäische Verordnung über künstliche Intelligenz: der „EU AI Act“ </a:t>
            </a: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(Stand: März 2025)</a:t>
            </a:r>
            <a:endParaRPr b="1" sz="18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Praktische Grenzen: KI darf keine eigenständigen Entscheidungen treffen </a:t>
            </a:r>
            <a:r>
              <a:rPr lang="en">
                <a:latin typeface="Asap"/>
                <a:ea typeface="Asap"/>
                <a:cs typeface="Asap"/>
                <a:sym typeface="Asap"/>
              </a:rPr>
              <a:t>(Noten, Leistung, Bescheide)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unzulässig/limitiert:</a:t>
            </a:r>
            <a:r>
              <a:rPr lang="en">
                <a:latin typeface="Asap"/>
                <a:ea typeface="Asap"/>
                <a:cs typeface="Asap"/>
                <a:sym typeface="Asap"/>
              </a:rPr>
              <a:t> automatisierte Notenvergabe, Begabungseinschätzung oder Entscheidung über Sozialleistungen  durch KI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Stand April 2025: </a:t>
            </a:r>
            <a:r>
              <a:rPr b="1" lang="en">
                <a:solidFill>
                  <a:srgbClr val="D83729"/>
                </a:solidFill>
                <a:latin typeface="Asap"/>
                <a:ea typeface="Asap"/>
                <a:cs typeface="Asap"/>
                <a:sym typeface="Asap"/>
              </a:rPr>
              <a:t>Keine Nutzung von Hochrisiko Systemen in der Schule!</a:t>
            </a:r>
            <a:endParaRPr b="1">
              <a:solidFill>
                <a:srgbClr val="D8372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Rollenverteilung: KI unterstützt, Menschen treffen Entscheidungen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Offenlegungspflicht: Einsatz von KI muss klar kommuniziert werden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 Zentrale rechtliche Grundlagen für die Nutzung von KI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235650" y="1035753"/>
            <a:ext cx="8672700" cy="3079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Zusammenfassung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61873" lvl="0" marL="42062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Pflicht: Einhaltung von DSGVO &amp; EU AI Act (jetzt &amp; zukünftig)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61873" lvl="0" marL="420624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esonderer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Schutz: Daten von Kindern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261873" lvl="0" marL="420624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ap SemiBold"/>
              <a:buChar char="●"/>
            </a:pPr>
            <a:r>
              <a:rPr lang="en" sz="12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vier Kernpunkte bei Verarbeitung personenbezogener Daten durch KI:</a:t>
            </a:r>
            <a:endParaRPr sz="120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klare Rechtsgrundlage erforderlich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nur für ursprünglichen Zweck verwenden (Zweckbindung)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Information an Betroffene über KI-Einsatz (Transparenz)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AutoNum type="arabicPeriod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Nachweisbarkeit der Regeleinhaltung (Rechenschaftspflicht)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Klares Verbot: Keine hochriskante KI für autonome Entscheidungen (Noten, Bildungswege)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 Zentrale rechtliche Grundlagen für die Nutzung von KI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248150" y="1028700"/>
            <a:ext cx="1935000" cy="2982000"/>
          </a:xfrm>
          <a:prstGeom prst="rect">
            <a:avLst/>
          </a:prstGeom>
          <a:solidFill>
            <a:srgbClr val="A51B2A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sap"/>
              <a:buAutoNum type="arabicPeriod"/>
            </a:pPr>
            <a:r>
              <a:rPr b="1" lang="en" sz="17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Lehrkräfte</a:t>
            </a:r>
            <a:endParaRPr b="1" sz="17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Asap"/>
              <a:buAutoNum type="arabicPeriod"/>
            </a:pPr>
            <a:r>
              <a:rPr b="1" lang="en" sz="1700">
                <a:solidFill>
                  <a:srgbClr val="999999"/>
                </a:solidFill>
                <a:latin typeface="Asap"/>
                <a:ea typeface="Asap"/>
                <a:cs typeface="Asap"/>
                <a:sym typeface="Asap"/>
              </a:rPr>
              <a:t>Schulleitung</a:t>
            </a:r>
            <a:endParaRPr b="1" sz="1700">
              <a:solidFill>
                <a:srgbClr val="99999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9999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Asap"/>
              <a:buAutoNum type="arabicPeriod"/>
            </a:pPr>
            <a:r>
              <a:rPr b="1" lang="en" sz="1700">
                <a:solidFill>
                  <a:srgbClr val="999999"/>
                </a:solidFill>
                <a:latin typeface="Asap"/>
                <a:ea typeface="Asap"/>
                <a:cs typeface="Asap"/>
                <a:sym typeface="Asap"/>
              </a:rPr>
              <a:t>Verwaltung</a:t>
            </a:r>
            <a:endParaRPr b="1" sz="1700">
              <a:solidFill>
                <a:srgbClr val="99999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2628900" y="1028700"/>
            <a:ext cx="62796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Vor dem Einsatz von KI-Tools: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Prüfen: KI-Einsatz laut schulischer oder behördlicher Vorgaben erlaubt?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Wichtigste Regel: Keine personenbezogenen Daten eingeben!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Beispiele: keine Namen, Noten, Handschriften, Fotos etc.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Wissen &amp; Fortbildung: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Verständnis für Funktionsweise des KI-Tools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Bewusstsein für rechtliche (aber auch ethische) Fragen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professionelle Sorgfalt: Fortbildungsangebote der Bundesländer nutzen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Aufklärung der Schülerinnen und Schüler: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über Chancen und Risiken von KI informieren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klare Kommunikation: Was ist erlaubt, was nicht?</a:t>
            </a:r>
            <a:endParaRPr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 Wer trägt Verantwortung in der Schule?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2628900" y="1028700"/>
            <a:ext cx="62793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Aufgabe 1: Regeln festlegen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z.B. Welche KI-Tools sind erlaubt?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z.B. Benötigen Schülerinnen und Schüler eigene Accounts?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z.B. Nutzung nur durch Lehrkräfte?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Aufgabe 2: Prüfung neuer Tools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i</a:t>
            </a:r>
            <a:r>
              <a:rPr lang="en" sz="1200">
                <a:latin typeface="Asap"/>
                <a:ea typeface="Asap"/>
                <a:cs typeface="Asap"/>
                <a:sym typeface="Asap"/>
              </a:rPr>
              <a:t>dealerweise zusammen mit schulischem Datenschutzbeauftragten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bei Unsicherheit: Rücksprache mit der übergeordneten Behörde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Aufgabe 3: Eigenständige Konformitätsprüfung durch Schule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Entscheidung über Konformität liegt bei Schulleitung, nicht beim Anbieter</a:t>
            </a:r>
            <a:endParaRPr b="1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 Wer trägt Verantwortung in der Schule?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248150" y="1028700"/>
            <a:ext cx="1935000" cy="2982000"/>
          </a:xfrm>
          <a:prstGeom prst="rect">
            <a:avLst/>
          </a:prstGeom>
          <a:solidFill>
            <a:srgbClr val="A51B2A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Asap"/>
              <a:buAutoNum type="arabicPeriod"/>
            </a:pPr>
            <a:r>
              <a:rPr b="1" lang="en" sz="1700">
                <a:solidFill>
                  <a:srgbClr val="999999"/>
                </a:solidFill>
                <a:latin typeface="Asap"/>
                <a:ea typeface="Asap"/>
                <a:cs typeface="Asap"/>
                <a:sym typeface="Asap"/>
              </a:rPr>
              <a:t>Lehrkräfte</a:t>
            </a:r>
            <a:endParaRPr b="1" sz="17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sap"/>
              <a:buAutoNum type="arabicPeriod"/>
            </a:pPr>
            <a:r>
              <a:rPr b="1" lang="en" sz="17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Schulleitung</a:t>
            </a:r>
            <a:endParaRPr b="1" sz="17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9999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Asap"/>
              <a:buAutoNum type="arabicPeriod"/>
            </a:pPr>
            <a:r>
              <a:rPr b="1" lang="en" sz="1700">
                <a:solidFill>
                  <a:srgbClr val="999999"/>
                </a:solidFill>
                <a:latin typeface="Asap"/>
                <a:ea typeface="Asap"/>
                <a:cs typeface="Asap"/>
                <a:sym typeface="Asap"/>
              </a:rPr>
              <a:t>Verwaltung</a:t>
            </a:r>
            <a:endParaRPr b="1" sz="1700">
              <a:solidFill>
                <a:srgbClr val="99999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2628900" y="1028700"/>
            <a:ext cx="62793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Verwaltungsmitarbeitende:</a:t>
            </a:r>
            <a:r>
              <a:rPr lang="en" sz="1200">
                <a:latin typeface="Asap"/>
                <a:ea typeface="Asap"/>
                <a:cs typeface="Asap"/>
                <a:sym typeface="Asap"/>
              </a:rPr>
              <a:t> 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müssen geschult sein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Vorsicht: keine unbedachte Eingabe von Informationen in KI-Tools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Unterstützung durch Schulträger: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zentrale, datenschutzkonforme KI-Lösungen anbieten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passende technische Infrastruktur bereitstellen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Hilfe bei Verträgen (z.B. AV-Verträge bzw. DPA)</a:t>
            </a:r>
            <a:endParaRPr b="1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 Wer trägt Verantwortung in der Schule?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248150" y="1028700"/>
            <a:ext cx="1935000" cy="2982000"/>
          </a:xfrm>
          <a:prstGeom prst="rect">
            <a:avLst/>
          </a:prstGeom>
          <a:solidFill>
            <a:srgbClr val="A51B2A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Asap"/>
              <a:buAutoNum type="arabicPeriod"/>
            </a:pPr>
            <a:r>
              <a:rPr b="1" lang="en" sz="1700">
                <a:solidFill>
                  <a:srgbClr val="999999"/>
                </a:solidFill>
                <a:latin typeface="Asap"/>
                <a:ea typeface="Asap"/>
                <a:cs typeface="Asap"/>
                <a:sym typeface="Asap"/>
              </a:rPr>
              <a:t>Lehrkräfte</a:t>
            </a:r>
            <a:endParaRPr b="1" sz="17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Asap"/>
              <a:buAutoNum type="arabicPeriod"/>
            </a:pPr>
            <a:r>
              <a:rPr b="1" lang="en" sz="1700">
                <a:solidFill>
                  <a:srgbClr val="999999"/>
                </a:solidFill>
                <a:latin typeface="Asap"/>
                <a:ea typeface="Asap"/>
                <a:cs typeface="Asap"/>
                <a:sym typeface="Asap"/>
              </a:rPr>
              <a:t>Schulleitung</a:t>
            </a:r>
            <a:endParaRPr b="1" sz="1700">
              <a:solidFill>
                <a:srgbClr val="99999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99999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sap"/>
              <a:buAutoNum type="arabicPeriod"/>
            </a:pPr>
            <a:r>
              <a:rPr b="1" lang="en" sz="17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</a:t>
            </a:r>
            <a:endParaRPr b="1" sz="17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235650" y="1028700"/>
            <a:ext cx="8672700" cy="1869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801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Lehrkräfte </a:t>
            </a:r>
            <a:r>
              <a:rPr b="1" lang="en" sz="1200">
                <a:latin typeface="Asap"/>
                <a:ea typeface="Asap"/>
                <a:cs typeface="Asap"/>
                <a:sym typeface="Asap"/>
              </a:rPr>
              <a:t>und Verwaltungsmitarbeitende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○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s</a:t>
            </a:r>
            <a:r>
              <a:rPr lang="en" sz="1200">
                <a:latin typeface="Asap"/>
                <a:ea typeface="Asap"/>
                <a:cs typeface="Asap"/>
                <a:sym typeface="Asap"/>
              </a:rPr>
              <a:t>etzen KI ein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Schulleitung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○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schafft Regeln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Behörden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Asap"/>
              <a:buChar char="○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stellen Rahmenbedingungen bereit</a:t>
            </a:r>
            <a:endParaRPr b="1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 Wer trägt Verantwortung in der Schule?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35"/>
          <p:cNvCxnSpPr/>
          <p:nvPr/>
        </p:nvCxnSpPr>
        <p:spPr>
          <a:xfrm flipH="1">
            <a:off x="-955150" y="8088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5"/>
          <p:cNvSpPr txBox="1"/>
          <p:nvPr>
            <p:ph idx="4294967295" type="title"/>
          </p:nvPr>
        </p:nvSpPr>
        <p:spPr>
          <a:xfrm>
            <a:off x="424400" y="217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Fazit und Handlungsempfehlungen</a:t>
            </a:r>
            <a:endParaRPr sz="24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238025" y="1028700"/>
            <a:ext cx="8672700" cy="2982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Asap"/>
                <a:ea typeface="Asap"/>
                <a:cs typeface="Asap"/>
                <a:sym typeface="Asap"/>
              </a:rPr>
              <a:t>Fazit:</a:t>
            </a:r>
            <a:endParaRPr b="1" sz="1600"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KI kann hilfreich sein, aber Datenschutz ist entscheidend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keine unbedachte Eingabe persönlicher Daten in KI-Systeme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Grenzen durch DSGVO &amp; EU AI Act 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KI darf unterstützen, nicht urteilen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Verantwortung bleibt beim Menschen 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36"/>
          <p:cNvCxnSpPr/>
          <p:nvPr/>
        </p:nvCxnSpPr>
        <p:spPr>
          <a:xfrm flipH="1">
            <a:off x="-955150" y="8088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6"/>
          <p:cNvSpPr txBox="1"/>
          <p:nvPr>
            <p:ph idx="4294967295" type="title"/>
          </p:nvPr>
        </p:nvSpPr>
        <p:spPr>
          <a:xfrm>
            <a:off x="424400" y="217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Fazit und Handlungsempfehlungen</a:t>
            </a:r>
            <a:endParaRPr sz="24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2297600" y="874775"/>
            <a:ext cx="1503600" cy="1347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Sensibilisieren</a:t>
            </a:r>
            <a:endParaRPr sz="120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3867814" y="874775"/>
            <a:ext cx="1503600" cy="1347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k</a:t>
            </a:r>
            <a:r>
              <a:rPr lang="en" sz="115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eine personenbezogenen Daten verwenden</a:t>
            </a:r>
            <a:endParaRPr sz="115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438027" y="874775"/>
            <a:ext cx="1503600" cy="1347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Datensensibilität prüfen</a:t>
            </a:r>
            <a:endParaRPr sz="120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2297600" y="2302998"/>
            <a:ext cx="1503600" cy="1347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offizielle Tools nutzen</a:t>
            </a:r>
            <a:endParaRPr sz="120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3867814" y="2302998"/>
            <a:ext cx="1503600" cy="1347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im Team arbeiten</a:t>
            </a:r>
            <a:endParaRPr sz="120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5438027" y="2302998"/>
            <a:ext cx="1503600" cy="1347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auf dem Laufenden bleiben</a:t>
            </a:r>
            <a:endParaRPr sz="120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2297600" y="3738532"/>
            <a:ext cx="1503600" cy="1347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mit Eltern &amp; Schülerinnen und Schülern kommunizieren</a:t>
            </a:r>
            <a:endParaRPr sz="120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3867814" y="3738532"/>
            <a:ext cx="1503600" cy="1347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im Zweifel:</a:t>
            </a:r>
            <a:endParaRPr sz="120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rPr>
              <a:t>lieber fragen</a:t>
            </a:r>
            <a:endParaRPr sz="1200">
              <a:solidFill>
                <a:schemeClr val="dk1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5438027" y="3738532"/>
            <a:ext cx="1503600" cy="1347000"/>
          </a:xfrm>
          <a:prstGeom prst="rect">
            <a:avLst/>
          </a:prstGeom>
          <a:solidFill>
            <a:srgbClr val="801F17"/>
          </a:solidFill>
          <a:ln cap="flat" cmpd="sng" w="19050">
            <a:solidFill>
              <a:srgbClr val="801F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Fazit: </a:t>
            </a:r>
            <a:endParaRPr sz="12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mit Offenheit &amp; Planung </a:t>
            </a:r>
            <a:endParaRPr sz="12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→ KI als Werkzeug</a:t>
            </a:r>
            <a:endParaRPr sz="12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</p:spTree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7"/>
          <p:cNvCxnSpPr/>
          <p:nvPr/>
        </p:nvCxnSpPr>
        <p:spPr>
          <a:xfrm flipH="1">
            <a:off x="-955150" y="8088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7"/>
          <p:cNvSpPr txBox="1"/>
          <p:nvPr>
            <p:ph idx="4294967295" type="title"/>
          </p:nvPr>
        </p:nvSpPr>
        <p:spPr>
          <a:xfrm>
            <a:off x="424400" y="217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Fazit und Handlungsempfehlungen</a:t>
            </a:r>
            <a:endParaRPr sz="24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245323" y="1872576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Lokale / geschützte KI-Systeme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245323" y="2426399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Idee: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kleinere KI-Modelle lokal betreiben statt Cloud-Lösungen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245323" y="2972673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Vorteile: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kein Datenabfluss, Kontrolle vor Ort, Schutz von personenbezogenen Informationen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1162800" y="896225"/>
            <a:ext cx="6818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Mögliche Wege</a:t>
            </a:r>
            <a:endParaRPr b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245323" y="3523100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Status: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erste Pilotprojekte zu datenschutzfreundlichen Lösungen 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245323" y="4079204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Option: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zentrale Bereitstellung und Betreuung durch Träger (Aufwandsreduktion)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5497247" y="1874538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Europäische Entwicklungen (AI Act)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5497247" y="2418012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EU-Ziel (AI Act):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hohe Standards für vertrauenswürdige KI (bes. Bildung/Kinder)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5497247" y="2964286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Künftig möglich: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zertifizierte KI-Tools mit Datenschutz- und AI-Act-Standards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7" name="Google Shape;277;p37"/>
          <p:cNvSpPr/>
          <p:nvPr/>
        </p:nvSpPr>
        <p:spPr>
          <a:xfrm rot="9000645">
            <a:off x="3404702" y="1302612"/>
            <a:ext cx="601996" cy="341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7"/>
          <p:cNvSpPr/>
          <p:nvPr/>
        </p:nvSpPr>
        <p:spPr>
          <a:xfrm flipH="1" rot="-9000645">
            <a:off x="5084377" y="1302612"/>
            <a:ext cx="601996" cy="341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1"/>
          <p:cNvSpPr txBox="1"/>
          <p:nvPr/>
        </p:nvSpPr>
        <p:spPr>
          <a:xfrm>
            <a:off x="1162800" y="2240075"/>
            <a:ext cx="68184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Hinweis: </a:t>
            </a:r>
            <a:endParaRPr b="1" sz="28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In diesem Video erhalten Sie keine rechtsverbindlichen Anleitungen. Bitte prüfen Sie die für Sie geltenden Vorgaben.</a:t>
            </a:r>
            <a:endParaRPr sz="28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6974115" y="3280417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38"/>
          <p:cNvCxnSpPr/>
          <p:nvPr/>
        </p:nvCxnSpPr>
        <p:spPr>
          <a:xfrm flipH="1">
            <a:off x="-955150" y="8088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8"/>
          <p:cNvSpPr txBox="1"/>
          <p:nvPr>
            <p:ph idx="4294967295" type="title"/>
          </p:nvPr>
        </p:nvSpPr>
        <p:spPr>
          <a:xfrm>
            <a:off x="424400" y="217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Fazit und Handlungsempfehlungen</a:t>
            </a:r>
            <a:endParaRPr sz="24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238730" y="1882925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Lokale /</a:t>
            </a: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geschützte KI-Systeme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1162800" y="896225"/>
            <a:ext cx="6818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Mögliche Wege</a:t>
            </a:r>
            <a:endParaRPr b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5503840" y="1874538"/>
            <a:ext cx="3405600" cy="5124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Europäische Entwicklungen (AI Act)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8" name="Google Shape;288;p38"/>
          <p:cNvSpPr/>
          <p:nvPr/>
        </p:nvSpPr>
        <p:spPr>
          <a:xfrm rot="9000645">
            <a:off x="3404702" y="1302612"/>
            <a:ext cx="601996" cy="341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8"/>
          <p:cNvSpPr/>
          <p:nvPr/>
        </p:nvSpPr>
        <p:spPr>
          <a:xfrm flipH="1" rot="-9000645">
            <a:off x="5084377" y="1302612"/>
            <a:ext cx="601996" cy="341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8"/>
          <p:cNvSpPr/>
          <p:nvPr/>
        </p:nvSpPr>
        <p:spPr>
          <a:xfrm flipH="1" rot="-9000645">
            <a:off x="3404702" y="2750412"/>
            <a:ext cx="601996" cy="341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8"/>
          <p:cNvSpPr/>
          <p:nvPr/>
        </p:nvSpPr>
        <p:spPr>
          <a:xfrm rot="9000645">
            <a:off x="5084377" y="2750412"/>
            <a:ext cx="601996" cy="3415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2408850" y="3259250"/>
            <a:ext cx="4331100" cy="15993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Langfristiges Kernprinzip</a:t>
            </a:r>
            <a:endParaRPr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KI soll unterstützen – nicht entscheiden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Verantwortung bleibt beim Menschen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KI kann entlasten (z. B. Orga, Korrektur)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Mensch entscheidet über Leistungen &amp; Bildungswege</a:t>
            </a:r>
            <a:endParaRPr>
              <a:solidFill>
                <a:srgbClr val="B02B20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9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9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99" name="Google Shape;299;p39"/>
          <p:cNvCxnSpPr/>
          <p:nvPr/>
        </p:nvCxnSpPr>
        <p:spPr>
          <a:xfrm>
            <a:off x="86808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300" name="Google Shape;300;p39"/>
          <p:cNvCxnSpPr/>
          <p:nvPr/>
        </p:nvCxnSpPr>
        <p:spPr>
          <a:xfrm rot="-5400000">
            <a:off x="62661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01" name="Google Shape;301;p39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8797718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9"/>
          <p:cNvSpPr txBox="1"/>
          <p:nvPr>
            <p:ph type="ctrTitle"/>
          </p:nvPr>
        </p:nvSpPr>
        <p:spPr>
          <a:xfrm>
            <a:off x="1177950" y="1662600"/>
            <a:ext cx="62022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ist Teil der Reihe </a:t>
            </a:r>
            <a:r>
              <a:rPr b="0" i="1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Lernangebote für „KI verstehen. Zukunft gestalten. </a:t>
            </a: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des Niedersächsischen Landesinstituts für schulische Qualitätsentwicklung (NLQ Hildesheim)“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2025, V.i.S.d.P. – Christian Haake und Jörg Steinemann.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5" name="Google Shape;305;p39"/>
          <p:cNvSpPr txBox="1"/>
          <p:nvPr>
            <p:ph type="ctrTitle"/>
          </p:nvPr>
        </p:nvSpPr>
        <p:spPr>
          <a:xfrm>
            <a:off x="1229275" y="3573100"/>
            <a:ext cx="61509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steht unter der Lizenz CC BY 4.0 (https://creativecommons.org/licenses/by/4.0/deed.de). Als Namensnennung im Sinne der Lizenz ist vorgesehen: „Agentur J&amp;K – Jöran und Konsorten im Auftrag des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Niedersächsischen Landesinstituts für schulische Qualitätsentwicklung (NLQ Hildesheim)“.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06" name="Google Shape;306;p39" title="KI-Kompetenzraster_Logo_ohnePfe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175" y="2855864"/>
            <a:ext cx="936262" cy="74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 title="b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175" y="4483975"/>
            <a:ext cx="1266000" cy="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591150" y="-385300"/>
            <a:ext cx="75339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Einführung: KI und Datenschutz in Schule und Verwaltung</a:t>
            </a:r>
            <a:endParaRPr b="1" sz="2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0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0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316" name="Google Shape;316;p40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17" name="Google Shape;317;p40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18" name="Google Shape;318;p40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19" name="Google Shape;319;p40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 txBox="1"/>
          <p:nvPr>
            <p:ph type="ctrTitle"/>
          </p:nvPr>
        </p:nvSpPr>
        <p:spPr>
          <a:xfrm>
            <a:off x="2016150" y="626825"/>
            <a:ext cx="55962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„Robot SVG Vector“ von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https://www.svgrepo.com/svg/217250/robot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https://www.svgrepo.com/svg/217210/alien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https://www.svgrepo.com/svg/217218/alien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1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>
            <a:off x="1329075" y="514950"/>
            <a:ext cx="5368500" cy="1500900"/>
          </a:xfrm>
          <a:prstGeom prst="wedgeRectCallout">
            <a:avLst>
              <a:gd fmla="val -34015" name="adj1"/>
              <a:gd fmla="val 96675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1"/>
          <p:cNvSpPr txBox="1"/>
          <p:nvPr>
            <p:ph idx="4294967295" type="title"/>
          </p:nvPr>
        </p:nvSpPr>
        <p:spPr>
          <a:xfrm>
            <a:off x="1216000" y="7488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Fun Fact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34" name="Google Shape;334;p41"/>
          <p:cNvGrpSpPr/>
          <p:nvPr/>
        </p:nvGrpSpPr>
        <p:grpSpPr>
          <a:xfrm>
            <a:off x="212339" y="1784554"/>
            <a:ext cx="3077275" cy="3317672"/>
            <a:chOff x="7789214" y="1726379"/>
            <a:chExt cx="3077275" cy="3317672"/>
          </a:xfrm>
        </p:grpSpPr>
        <p:pic>
          <p:nvPicPr>
            <p:cNvPr id="335" name="Google Shape;33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41"/>
          <p:cNvSpPr txBox="1"/>
          <p:nvPr/>
        </p:nvSpPr>
        <p:spPr>
          <a:xfrm>
            <a:off x="2944425" y="2348400"/>
            <a:ext cx="54975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Beispiel China: KI-Aufmerksamkeitsüberwachung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KI analysiert Mimik von Schülerinnen und Schülern per Gesichtserkennung (alle 30 Sek.)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offizieller Zweck vs. Realität: Lernen vs. Totale Überwachung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Asap"/>
                <a:ea typeface="Asap"/>
                <a:cs typeface="Asap"/>
                <a:sym typeface="Asap"/>
              </a:rPr>
              <a:t>europäische Perspektive &amp; Datenschutzbewertung</a:t>
            </a:r>
            <a:endParaRPr b="1" sz="1200"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undenkbar in Europa: Alarmglocken wegen Tracking und Profiling von Kindern</a:t>
            </a:r>
            <a:endParaRPr sz="1200">
              <a:highlight>
                <a:srgbClr val="FFFF00"/>
              </a:highlight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12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50" name="Google Shape;50;p12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" name="Google Shape;51;p12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" name="Google Shape;52;p12"/>
          <p:cNvSpPr/>
          <p:nvPr/>
        </p:nvSpPr>
        <p:spPr>
          <a:xfrm>
            <a:off x="-21000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12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54" name="Google Shape;54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12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3"/>
          <p:cNvCxnSpPr>
            <a:stCxn id="62" idx="2"/>
            <a:endCxn id="63" idx="0"/>
          </p:cNvCxnSpPr>
          <p:nvPr/>
        </p:nvCxnSpPr>
        <p:spPr>
          <a:xfrm flipH="1" rot="10800000">
            <a:off x="3188300" y="1575100"/>
            <a:ext cx="4694700" cy="3051000"/>
          </a:xfrm>
          <a:prstGeom prst="bentConnector4">
            <a:avLst>
              <a:gd fmla="val 39149" name="adj1"/>
              <a:gd fmla="val 107805" name="adj2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triangle"/>
          </a:ln>
        </p:spPr>
      </p:cxnSp>
      <p:cxnSp>
        <p:nvCxnSpPr>
          <p:cNvPr id="64" name="Google Shape;64;p13"/>
          <p:cNvCxnSpPr>
            <a:stCxn id="65" idx="0"/>
            <a:endCxn id="62" idx="2"/>
          </p:cNvCxnSpPr>
          <p:nvPr/>
        </p:nvCxnSpPr>
        <p:spPr>
          <a:xfrm rot="5400000">
            <a:off x="2992275" y="1771150"/>
            <a:ext cx="3051300" cy="2659200"/>
          </a:xfrm>
          <a:prstGeom prst="bentConnector3">
            <a:avLst>
              <a:gd fmla="val -7804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triangle"/>
            <a:tailEnd len="sm" w="sm" type="none"/>
          </a:ln>
        </p:spPr>
      </p:cxnSp>
      <p:cxnSp>
        <p:nvCxnSpPr>
          <p:cNvPr id="66" name="Google Shape;66;p13"/>
          <p:cNvCxnSpPr>
            <a:stCxn id="63" idx="2"/>
            <a:endCxn id="67" idx="0"/>
          </p:cNvCxnSpPr>
          <p:nvPr/>
        </p:nvCxnSpPr>
        <p:spPr>
          <a:xfrm rot="5400000">
            <a:off x="6742100" y="2576500"/>
            <a:ext cx="1503300" cy="77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triangle"/>
          </a:ln>
        </p:spPr>
      </p:cxnSp>
      <p:cxnSp>
        <p:nvCxnSpPr>
          <p:cNvPr id="68" name="Google Shape;68;p13"/>
          <p:cNvCxnSpPr>
            <a:stCxn id="69" idx="0"/>
            <a:endCxn id="62" idx="2"/>
          </p:cNvCxnSpPr>
          <p:nvPr/>
        </p:nvCxnSpPr>
        <p:spPr>
          <a:xfrm flipH="1" rot="-5400000">
            <a:off x="529475" y="1967640"/>
            <a:ext cx="3051300" cy="2266200"/>
          </a:xfrm>
          <a:prstGeom prst="bentConnector3">
            <a:avLst>
              <a:gd fmla="val -7804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triangle"/>
            <a:tailEnd len="sm" w="sm" type="none"/>
          </a:ln>
        </p:spPr>
      </p:cxnSp>
      <p:sp>
        <p:nvSpPr>
          <p:cNvPr id="69" name="Google Shape;69;p13"/>
          <p:cNvSpPr txBox="1"/>
          <p:nvPr/>
        </p:nvSpPr>
        <p:spPr>
          <a:xfrm>
            <a:off x="110675" y="1575090"/>
            <a:ext cx="1622700" cy="639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KI ist bereits Teil des Alltags in Schulen und Verwaltungen.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6864200" y="1575100"/>
            <a:ext cx="2037600" cy="639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EU AI Act bringt neue gesetzliche Vorgaben für den Bildungsbereich.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6102400" y="3717413"/>
            <a:ext cx="2004000" cy="639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Konzepte für Technik, Pädagogik &amp; </a:t>
            </a: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</a:t>
            </a: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atenschutz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notwendig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0" name="Google Shape;70;p13"/>
          <p:cNvCxnSpPr>
            <a:stCxn id="69" idx="3"/>
            <a:endCxn id="71" idx="1"/>
          </p:cNvCxnSpPr>
          <p:nvPr/>
        </p:nvCxnSpPr>
        <p:spPr>
          <a:xfrm>
            <a:off x="1733375" y="1894590"/>
            <a:ext cx="6639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71" name="Google Shape;71;p13"/>
          <p:cNvSpPr txBox="1"/>
          <p:nvPr/>
        </p:nvSpPr>
        <p:spPr>
          <a:xfrm>
            <a:off x="2397250" y="1421050"/>
            <a:ext cx="1510800" cy="947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KI bietet pädagogische &amp; administrative bzw. organisatorische Potenziale</a:t>
            </a:r>
            <a:endParaRPr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5006925" y="1575100"/>
            <a:ext cx="1681200" cy="466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Bildungsbereich = sensibler Datenschutz</a:t>
            </a:r>
            <a:endParaRPr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2604300" y="3863225"/>
            <a:ext cx="2851200" cy="10533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Ziel:</a:t>
            </a: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- Schutz</a:t>
            </a:r>
            <a:endParaRPr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- Unterstützung</a:t>
            </a:r>
            <a:endParaRPr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- Rechtssicherheit </a:t>
            </a:r>
            <a:r>
              <a:rPr b="1"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und</a:t>
            </a: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Innovation</a:t>
            </a:r>
            <a:endParaRPr sz="13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3" name="Google Shape;73;p13"/>
          <p:cNvCxnSpPr>
            <a:stCxn id="67" idx="2"/>
            <a:endCxn id="72" idx="0"/>
          </p:cNvCxnSpPr>
          <p:nvPr/>
        </p:nvCxnSpPr>
        <p:spPr>
          <a:xfrm flipH="1" rot="5400000">
            <a:off x="5320600" y="2572613"/>
            <a:ext cx="493200" cy="3074400"/>
          </a:xfrm>
          <a:prstGeom prst="bentConnector5">
            <a:avLst>
              <a:gd fmla="val -48282" name="adj1"/>
              <a:gd fmla="val 43112" name="adj2"/>
              <a:gd fmla="val 148279" name="adj3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74" name="Google Shape;74;p13"/>
          <p:cNvSpPr txBox="1"/>
          <p:nvPr/>
        </p:nvSpPr>
        <p:spPr>
          <a:xfrm>
            <a:off x="5085700" y="2376025"/>
            <a:ext cx="1881000" cy="8103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Datenschutzverstöße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(gg. DSGVO)  haben rechtliche und gesellschaftliche Folgen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13"/>
          <p:cNvCxnSpPr>
            <a:stCxn id="74" idx="0"/>
            <a:endCxn id="65" idx="2"/>
          </p:cNvCxnSpPr>
          <p:nvPr/>
        </p:nvCxnSpPr>
        <p:spPr>
          <a:xfrm flipH="1" rot="5400000">
            <a:off x="5769400" y="2119225"/>
            <a:ext cx="334800" cy="1788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triangle"/>
            <a:tailEnd len="sm" w="sm" type="none"/>
          </a:ln>
        </p:spPr>
      </p:cxnSp>
      <p:cxnSp>
        <p:nvCxnSpPr>
          <p:cNvPr id="76" name="Google Shape;76;p13"/>
          <p:cNvCxnSpPr>
            <a:stCxn id="67" idx="0"/>
            <a:endCxn id="74" idx="2"/>
          </p:cNvCxnSpPr>
          <p:nvPr/>
        </p:nvCxnSpPr>
        <p:spPr>
          <a:xfrm flipH="1" rot="5400000">
            <a:off x="6299800" y="2912813"/>
            <a:ext cx="531000" cy="10782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triangle"/>
            <a:tailEnd len="sm" w="sm" type="none"/>
          </a:ln>
        </p:spPr>
      </p:cxnSp>
      <p:cxnSp>
        <p:nvCxnSpPr>
          <p:cNvPr id="77" name="Google Shape;77;p13"/>
          <p:cNvCxnSpPr>
            <a:stCxn id="71" idx="3"/>
            <a:endCxn id="65" idx="1"/>
          </p:cNvCxnSpPr>
          <p:nvPr/>
        </p:nvCxnSpPr>
        <p:spPr>
          <a:xfrm flipH="1" rot="10800000">
            <a:off x="3908050" y="1808200"/>
            <a:ext cx="1098900" cy="86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triangle"/>
          </a:ln>
        </p:spPr>
      </p:cxnSp>
      <p:sp>
        <p:nvSpPr>
          <p:cNvPr id="78" name="Google Shape;78;p13"/>
          <p:cNvSpPr/>
          <p:nvPr/>
        </p:nvSpPr>
        <p:spPr>
          <a:xfrm>
            <a:off x="8726579" y="3308273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300125" y="1150000"/>
            <a:ext cx="363000" cy="363000"/>
          </a:xfrm>
          <a:prstGeom prst="ellipse">
            <a:avLst/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331625" y="1139050"/>
            <a:ext cx="3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963500" y="1974450"/>
            <a:ext cx="363000" cy="363000"/>
          </a:xfrm>
          <a:prstGeom prst="ellipse">
            <a:avLst/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1995000" y="1963500"/>
            <a:ext cx="3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</a:t>
            </a: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8008600" y="1150000"/>
            <a:ext cx="363000" cy="363000"/>
          </a:xfrm>
          <a:prstGeom prst="ellipse">
            <a:avLst/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8040100" y="1139050"/>
            <a:ext cx="3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</a:t>
            </a: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4534000" y="2077200"/>
            <a:ext cx="363000" cy="363000"/>
          </a:xfrm>
          <a:prstGeom prst="ellipse">
            <a:avLst/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4565500" y="2066250"/>
            <a:ext cx="3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</a:t>
            </a:r>
            <a:r>
              <a:rPr b="1" lang="en" sz="1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Leitfrage: Warum sollten sich Schulen und Schulverwaltungen überhaupt mit KI und Datenschutz befassen?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-4236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 rot="-3497969">
            <a:off x="8635752" y="3236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1894050" y="453375"/>
            <a:ext cx="5368500" cy="2225700"/>
          </a:xfrm>
          <a:prstGeom prst="wedgeRectCallout">
            <a:avLst>
              <a:gd fmla="val -33721" name="adj1"/>
              <a:gd fmla="val 74917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>
            <p:ph idx="4294967295" type="title"/>
          </p:nvPr>
        </p:nvSpPr>
        <p:spPr>
          <a:xfrm>
            <a:off x="1768575" y="7377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723339" y="1723654"/>
            <a:ext cx="3077275" cy="3419845"/>
            <a:chOff x="1560539" y="1495504"/>
            <a:chExt cx="3077275" cy="3419845"/>
          </a:xfrm>
        </p:grpSpPr>
        <p:pic>
          <p:nvPicPr>
            <p:cNvPr id="101" name="Google Shape;10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9600" y="2650200"/>
              <a:ext cx="1399150" cy="226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60539" y="1495504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3" name="Google Shape;103;p14"/>
          <p:cNvCxnSpPr/>
          <p:nvPr/>
        </p:nvCxnSpPr>
        <p:spPr>
          <a:xfrm flipH="1">
            <a:off x="8417450" y="8088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5"/>
          <p:cNvCxnSpPr/>
          <p:nvPr/>
        </p:nvCxnSpPr>
        <p:spPr>
          <a:xfrm flipH="1">
            <a:off x="-955150" y="8088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5"/>
          <p:cNvSpPr txBox="1"/>
          <p:nvPr>
            <p:ph idx="4294967295" type="title"/>
          </p:nvPr>
        </p:nvSpPr>
        <p:spPr>
          <a:xfrm>
            <a:off x="424400" y="-315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234677" y="3348025"/>
            <a:ext cx="3629100" cy="15885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4. Datenschutzrechtliche Grundlagen</a:t>
            </a:r>
            <a:endParaRPr b="1"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ap"/>
              <a:buChar char="●"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DSGVO: Zweckbindung, Einwilligung und Daten von Minderjährigen.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ap"/>
              <a:buChar char="●"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EU AI Act: neue Anforderungen an den KI-Einsatz.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ap"/>
              <a:buChar char="●"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Transparenz- und Informationspflichten für Schulen.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5286519" y="3721287"/>
            <a:ext cx="1580400" cy="97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5280819" y="3348025"/>
            <a:ext cx="3629100" cy="15885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5. Wer trägt Verantwortung in der Schule?</a:t>
            </a:r>
            <a:endParaRPr b="1"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→ Pflichten von Lehrkräften, Schulleitung und Verwaltung beim KI-Einsatz.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46628" y="1025197"/>
            <a:ext cx="2587800" cy="20451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1. Was ist KI?</a:t>
            </a:r>
            <a:endParaRPr b="1"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ap"/>
              <a:buChar char="●"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Grundverständnis von (generativer) künstlicher Intelligenz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ap"/>
              <a:buChar char="●"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wie KI-Systeme grundsätzlich funktionieren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3335371" y="1025197"/>
            <a:ext cx="2587800" cy="20451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2. Welche Daten fließen in</a:t>
            </a:r>
            <a:endParaRPr b="1"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KI-Systeme ein?</a:t>
            </a:r>
            <a:endParaRPr b="1"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ap"/>
              <a:buChar char="●"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Verwendung von Trainingsdaten und Eingaben durch Nutzerinnen und Nutzer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ap"/>
              <a:buChar char="●"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Datenschutzrelevanz durch personenbezogene oder sensible Informationen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6320492" y="1025197"/>
            <a:ext cx="2587800" cy="20451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3. Was kommt aus KI-Systemen heraus?</a:t>
            </a:r>
            <a:endParaRPr b="1"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ap"/>
              <a:buChar char="●"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Arten von Ergebnissen – inkl. möglicher Fehler oder Verzerrungen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sap"/>
              <a:buChar char="●"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datenschutzrechtliche Fragestellungen beim Output von KI-Systemen</a:t>
            </a:r>
            <a:endParaRPr sz="12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238025" y="1143000"/>
            <a:ext cx="86727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Definition: Systeme zur Bearbeitung komplexer kognitiver Aufgaben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Beispiele: Sprachverarbeitung, Bilderkennung, selbstständiges Lernen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Achtung: kein Denken – KI basiert auf Programmen und Modellen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 Was ist KI?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/>
        </p:nvSpPr>
        <p:spPr>
          <a:xfrm>
            <a:off x="230184" y="1025404"/>
            <a:ext cx="3896700" cy="37419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Funktionsweise moderner KI</a:t>
            </a:r>
            <a:endParaRPr b="1"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Mustererkennung &amp; Wahrscheinlichkeiten (maschinelles Lernen)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Generative KI: Erzeugt neue Inhalte (Texte, Bilder, Musik) aus gelernten Mustern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Aufgabenbearbeitung: Liefert wahrscheinlichste Lösung auf Basis gelernter Muster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Beispiel Sprachmodell: Berechnet statistisch das nächste Wort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kein echtes Verstehen → nur Nachahmung von Mustern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eigene Lösungswege durch Training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flexibel &amp; leistungsfähig – aber teils unvorhersehbar</a:t>
            </a:r>
            <a:endParaRPr b="1" i="1"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5006329" y="1025404"/>
            <a:ext cx="3896700" cy="37419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Unterschied zu klassischer Software</a:t>
            </a:r>
            <a:endParaRPr b="1"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strikte Regeln („Wenn A, dann B“)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deterministisch: Gleiche Eingabe → gleiche Ausgabe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keine Lernfähigkeit: Neue Funktionen müssen programmiert werde</a:t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35650" y="228600"/>
            <a:ext cx="8672700" cy="4083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 Was ist KI?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